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0"/>
  </p:notesMasterIdLst>
  <p:sldIdLst>
    <p:sldId id="256" r:id="rId2"/>
    <p:sldId id="257" r:id="rId3"/>
    <p:sldId id="258" r:id="rId4"/>
    <p:sldId id="259" r:id="rId5"/>
    <p:sldId id="262" r:id="rId6"/>
    <p:sldId id="260" r:id="rId7"/>
    <p:sldId id="261" r:id="rId8"/>
    <p:sldId id="263" r:id="rId9"/>
  </p:sldIdLst>
  <p:sldSz cx="9144000" cy="5143500" type="screen16x9"/>
  <p:notesSz cx="6858000" cy="9144000"/>
  <p:embeddedFontLst>
    <p:embeddedFont>
      <p:font typeface="Montserrat" panose="020B0604020202020204" charset="0"/>
      <p:regular r:id="rId11"/>
      <p:bold r:id="rId12"/>
      <p:italic r:id="rId13"/>
      <p:boldItalic r:id="rId14"/>
    </p:embeddedFont>
    <p:embeddedFont>
      <p:font typeface="Lato"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2" d="100"/>
          <a:sy n="122" d="100"/>
        </p:scale>
        <p:origin x="322"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73311383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4044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580d5966e5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580d5966e5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897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580d5966e5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580d5966e5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95186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580d5966e5_2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580d5966e5_2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69634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580d5966e5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580d5966e5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4837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580d5966e5_4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580d5966e5_4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4673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072400" y="897475"/>
            <a:ext cx="54822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b="1"/>
              <a:t>Self-Driving AI Car Simulation</a:t>
            </a:r>
            <a:endParaRPr sz="5000" b="1"/>
          </a:p>
        </p:txBody>
      </p:sp>
      <p:sp>
        <p:nvSpPr>
          <p:cNvPr id="135" name="Google Shape;135;p13"/>
          <p:cNvSpPr txBox="1">
            <a:spLocks noGrp="1"/>
          </p:cNvSpPr>
          <p:nvPr>
            <p:ph type="subTitle" idx="1"/>
          </p:nvPr>
        </p:nvSpPr>
        <p:spPr>
          <a:xfrm>
            <a:off x="5283000" y="3023550"/>
            <a:ext cx="38610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dirty="0"/>
              <a:t>Harsh Gupta - 101916125 - CS12</a:t>
            </a:r>
            <a:endParaRPr sz="1600" dirty="0"/>
          </a:p>
          <a:p>
            <a:pPr marL="0" lvl="0" indent="0" algn="l" rtl="0">
              <a:spcBef>
                <a:spcPts val="0"/>
              </a:spcBef>
              <a:spcAft>
                <a:spcPts val="0"/>
              </a:spcAft>
              <a:buNone/>
            </a:pPr>
            <a:r>
              <a:rPr lang="en" sz="1600" dirty="0"/>
              <a:t>Shubham Tiwari - 101916126 - CS12</a:t>
            </a:r>
            <a:endParaRPr sz="1600" dirty="0"/>
          </a:p>
          <a:p>
            <a:pPr marL="0" lvl="0" indent="0" algn="l" rtl="0">
              <a:spcBef>
                <a:spcPts val="0"/>
              </a:spcBef>
              <a:spcAft>
                <a:spcPts val="0"/>
              </a:spcAft>
              <a:buNone/>
            </a:pPr>
            <a:r>
              <a:rPr lang="en" sz="1600" dirty="0"/>
              <a:t>Harmaan Jeet Singh - 101917027-CSE2</a:t>
            </a:r>
            <a:endParaRPr sz="1600" dirty="0"/>
          </a:p>
          <a:p>
            <a:pPr marL="0" lvl="0" indent="0"/>
            <a:r>
              <a:rPr lang="en" sz="1600" dirty="0"/>
              <a:t>Preetinder </a:t>
            </a:r>
            <a:r>
              <a:rPr lang="en" sz="1600" dirty="0" smtClean="0"/>
              <a:t>Singh - 101917066-</a:t>
            </a:r>
            <a:r>
              <a:rPr lang="en-US" sz="1600" dirty="0"/>
              <a:t>CSE3</a:t>
            </a:r>
            <a:endParaRPr sz="1600" dirty="0"/>
          </a:p>
        </p:txBody>
      </p:sp>
      <p:pic>
        <p:nvPicPr>
          <p:cNvPr id="136" name="Google Shape;136;p13"/>
          <p:cNvPicPr preferRelativeResize="0"/>
          <p:nvPr/>
        </p:nvPicPr>
        <p:blipFill>
          <a:blip r:embed="rId3">
            <a:alphaModFix/>
          </a:blip>
          <a:stretch>
            <a:fillRect/>
          </a:stretch>
        </p:blipFill>
        <p:spPr>
          <a:xfrm>
            <a:off x="8313900" y="76200"/>
            <a:ext cx="753900" cy="753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Simulation</a:t>
            </a:r>
            <a:endParaRPr b="1"/>
          </a:p>
        </p:txBody>
      </p:sp>
      <p:sp>
        <p:nvSpPr>
          <p:cNvPr id="142" name="Google Shape;142;p14"/>
          <p:cNvSpPr txBox="1">
            <a:spLocks noGrp="1"/>
          </p:cNvSpPr>
          <p:nvPr>
            <p:ph type="body" idx="1"/>
          </p:nvPr>
        </p:nvSpPr>
        <p:spPr>
          <a:xfrm>
            <a:off x="621200" y="1567550"/>
            <a:ext cx="4012800" cy="29112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a:t>Using Genetic and reinforcement learning techniques.</a:t>
            </a:r>
            <a:endParaRPr sz="1600"/>
          </a:p>
          <a:p>
            <a:pPr marL="457200" lvl="0" indent="-330200" algn="l" rtl="0">
              <a:spcBef>
                <a:spcPts val="0"/>
              </a:spcBef>
              <a:spcAft>
                <a:spcPts val="0"/>
              </a:spcAft>
              <a:buSzPts val="1600"/>
              <a:buChar char="-"/>
            </a:pPr>
            <a:r>
              <a:rPr lang="en" sz="1600"/>
              <a:t>Using simple algorithm called NEAT..</a:t>
            </a:r>
            <a:endParaRPr sz="1600"/>
          </a:p>
          <a:p>
            <a:pPr marL="457200" lvl="0" indent="-330200" algn="l" rtl="0">
              <a:spcBef>
                <a:spcPts val="0"/>
              </a:spcBef>
              <a:spcAft>
                <a:spcPts val="0"/>
              </a:spcAft>
              <a:buSzPts val="1600"/>
              <a:buChar char="-"/>
            </a:pPr>
            <a:r>
              <a:rPr lang="en" sz="1600"/>
              <a:t>Progressive simulation i.e Starts from ZERO.</a:t>
            </a:r>
            <a:endParaRPr sz="1600"/>
          </a:p>
          <a:p>
            <a:pPr marL="457200" lvl="0" indent="-330200" algn="l" rtl="0">
              <a:spcBef>
                <a:spcPts val="0"/>
              </a:spcBef>
              <a:spcAft>
                <a:spcPts val="0"/>
              </a:spcAft>
              <a:buSzPts val="1600"/>
              <a:buChar char="-"/>
            </a:pPr>
            <a:r>
              <a:rPr lang="en" sz="1600"/>
              <a:t>Can drive on any random path given finite time.</a:t>
            </a:r>
            <a:endParaRPr sz="1600"/>
          </a:p>
          <a:p>
            <a:pPr marL="457200" lvl="0" indent="-330200" algn="l" rtl="0">
              <a:spcBef>
                <a:spcPts val="0"/>
              </a:spcBef>
              <a:spcAft>
                <a:spcPts val="0"/>
              </a:spcAft>
              <a:buSzPts val="1600"/>
              <a:buChar char="-"/>
            </a:pPr>
            <a:r>
              <a:rPr lang="en" sz="1600"/>
              <a:t>Beautiful animation using pygame.</a:t>
            </a:r>
            <a:endParaRPr sz="1600"/>
          </a:p>
        </p:txBody>
      </p:sp>
      <p:pic>
        <p:nvPicPr>
          <p:cNvPr id="143" name="Google Shape;143;p14"/>
          <p:cNvPicPr preferRelativeResize="0"/>
          <p:nvPr/>
        </p:nvPicPr>
        <p:blipFill>
          <a:blip r:embed="rId3">
            <a:alphaModFix/>
          </a:blip>
          <a:stretch>
            <a:fillRect/>
          </a:stretch>
        </p:blipFill>
        <p:spPr>
          <a:xfrm>
            <a:off x="4811250" y="1567550"/>
            <a:ext cx="4205198" cy="23654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What is NEAT?</a:t>
            </a:r>
            <a:endParaRPr b="1"/>
          </a:p>
        </p:txBody>
      </p:sp>
      <p:sp>
        <p:nvSpPr>
          <p:cNvPr id="149" name="Google Shape;149;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a:t>NeuroEvolution of Augmenting Topologies (NEAT) is a genetic algorithm (GA) for the generation of evolving artificial neural networks. Its uses concepts like mutation , speciation , cross over ETC to train the model over time. NEAT is one of the best algo to date for evolving network topologies.</a:t>
            </a:r>
            <a:endParaRPr sz="1600"/>
          </a:p>
          <a:p>
            <a:pPr marL="0" lvl="0" indent="0" algn="l" rtl="0">
              <a:spcBef>
                <a:spcPts val="1200"/>
              </a:spcBef>
              <a:spcAft>
                <a:spcPts val="1200"/>
              </a:spcAft>
              <a:buNone/>
            </a:pPr>
            <a:endParaRPr sz="1600"/>
          </a:p>
        </p:txBody>
      </p:sp>
      <p:sp>
        <p:nvSpPr>
          <p:cNvPr id="150" name="Google Shape;150;p15"/>
          <p:cNvSpPr/>
          <p:nvPr/>
        </p:nvSpPr>
        <p:spPr>
          <a:xfrm>
            <a:off x="2445535" y="3341175"/>
            <a:ext cx="4252940" cy="1219506"/>
          </a:xfrm>
          <a:prstGeom prst="rect">
            <a:avLst/>
          </a:prstGeom>
        </p:spPr>
        <p:txBody>
          <a:bodyPr>
            <a:prstTxWarp prst="textPlain">
              <a:avLst/>
            </a:prstTxWarp>
          </a:bodyPr>
          <a:lstStyle/>
          <a:p>
            <a:pPr lvl="0" algn="ctr"/>
            <a:r>
              <a:rPr b="0" i="0">
                <a:ln w="9525" cap="flat" cmpd="sng">
                  <a:solidFill>
                    <a:schemeClr val="dk2"/>
                  </a:solidFill>
                  <a:prstDash val="solid"/>
                  <a:round/>
                  <a:headEnd type="none" w="sm" len="sm"/>
                  <a:tailEnd type="none" w="sm" len="sm"/>
                </a:ln>
                <a:solidFill>
                  <a:srgbClr val="00FFFF"/>
                </a:solidFill>
                <a:latin typeface="Arial"/>
              </a:rPr>
              <a:t>NEAT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Map Generation</a:t>
            </a:r>
            <a:endParaRPr b="1"/>
          </a:p>
        </p:txBody>
      </p:sp>
      <p:sp>
        <p:nvSpPr>
          <p:cNvPr id="156" name="Google Shape;156;p16"/>
          <p:cNvSpPr txBox="1">
            <a:spLocks noGrp="1"/>
          </p:cNvSpPr>
          <p:nvPr>
            <p:ph type="body" idx="1"/>
          </p:nvPr>
        </p:nvSpPr>
        <p:spPr>
          <a:xfrm>
            <a:off x="107725" y="1469100"/>
            <a:ext cx="4166100" cy="25563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 sz="1600"/>
              <a:t>This is simple map which is created by Adobe Photoshop or you can use your convenient software like Microsoft Paint etc. You can use pen tool to create smoother curves. You need to draw track in black and background in white with track starting and end position be [830, 920] and track resolution must be </a:t>
            </a:r>
            <a:r>
              <a:rPr lang="en" sz="1600" u="sng"/>
              <a:t>1920 * 1080</a:t>
            </a:r>
            <a:r>
              <a:rPr lang="en" sz="1600"/>
              <a:t>. </a:t>
            </a:r>
            <a:endParaRPr sz="1600"/>
          </a:p>
        </p:txBody>
      </p:sp>
      <p:pic>
        <p:nvPicPr>
          <p:cNvPr id="157" name="Google Shape;157;p16"/>
          <p:cNvPicPr preferRelativeResize="0"/>
          <p:nvPr/>
        </p:nvPicPr>
        <p:blipFill>
          <a:blip r:embed="rId3">
            <a:alphaModFix/>
          </a:blip>
          <a:stretch>
            <a:fillRect/>
          </a:stretch>
        </p:blipFill>
        <p:spPr>
          <a:xfrm>
            <a:off x="4447775" y="1469100"/>
            <a:ext cx="4522300" cy="2616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D79F73D-CEFD-016F-B133-C0F31A2B09CC}"/>
              </a:ext>
            </a:extLst>
          </p:cNvPr>
          <p:cNvSpPr>
            <a:spLocks noGrp="1"/>
          </p:cNvSpPr>
          <p:nvPr>
            <p:ph type="title"/>
          </p:nvPr>
        </p:nvSpPr>
        <p:spPr/>
        <p:txBody>
          <a:bodyPr/>
          <a:lstStyle/>
          <a:p>
            <a:r>
              <a:rPr lang="en-IN" b="1" dirty="0"/>
              <a:t>Model Details</a:t>
            </a:r>
          </a:p>
        </p:txBody>
      </p:sp>
      <p:sp>
        <p:nvSpPr>
          <p:cNvPr id="3" name="Text Placeholder 2">
            <a:extLst>
              <a:ext uri="{FF2B5EF4-FFF2-40B4-BE49-F238E27FC236}">
                <a16:creationId xmlns:a16="http://schemas.microsoft.com/office/drawing/2014/main" xmlns="" id="{E0B40DDF-6A7E-9DDD-5A54-C80383FCBAC4}"/>
              </a:ext>
            </a:extLst>
          </p:cNvPr>
          <p:cNvSpPr>
            <a:spLocks noGrp="1"/>
          </p:cNvSpPr>
          <p:nvPr>
            <p:ph type="body" idx="1"/>
          </p:nvPr>
        </p:nvSpPr>
        <p:spPr/>
        <p:txBody>
          <a:bodyPr>
            <a:normAutofit fontScale="92500" lnSpcReduction="20000"/>
          </a:bodyPr>
          <a:lstStyle/>
          <a:p>
            <a:r>
              <a:rPr lang="en-US" sz="1800" b="0" i="0" u="none" strike="noStrike" dirty="0">
                <a:solidFill>
                  <a:srgbClr val="FFFFFF"/>
                </a:solidFill>
                <a:effectLst/>
                <a:latin typeface="Lato" panose="020F0502020204030203" pitchFamily="34" charset="0"/>
              </a:rPr>
              <a:t>The model is neural network with 5 input and 4 output neurons.</a:t>
            </a:r>
          </a:p>
          <a:p>
            <a:r>
              <a:rPr lang="en-US" sz="1800" b="0" i="0" u="none" strike="noStrike" dirty="0">
                <a:solidFill>
                  <a:srgbClr val="FFFFFF"/>
                </a:solidFill>
                <a:effectLst/>
                <a:latin typeface="Lato" panose="020F0502020204030203" pitchFamily="34" charset="0"/>
              </a:rPr>
              <a:t>Initially the cars shall have zero intelligence but each action taken they may receive a reward/penalty.</a:t>
            </a:r>
          </a:p>
          <a:p>
            <a:r>
              <a:rPr lang="en-US" sz="1800" b="0" i="0" u="none" strike="noStrike" dirty="0">
                <a:solidFill>
                  <a:srgbClr val="FFFFFF"/>
                </a:solidFill>
                <a:effectLst/>
                <a:latin typeface="Lato" panose="020F0502020204030203" pitchFamily="34" charset="0"/>
              </a:rPr>
              <a:t>This is implemented using </a:t>
            </a:r>
            <a:r>
              <a:rPr lang="en-US" sz="1800" b="1" i="0" u="none" strike="noStrike" dirty="0">
                <a:solidFill>
                  <a:srgbClr val="FFFFFF"/>
                </a:solidFill>
                <a:effectLst/>
                <a:latin typeface="Lato" panose="020F0502020204030203" pitchFamily="34" charset="0"/>
              </a:rPr>
              <a:t>Fitness matrix.  </a:t>
            </a:r>
            <a:r>
              <a:rPr lang="en-US" sz="1800" b="0" i="0" u="none" strike="noStrike" dirty="0">
                <a:solidFill>
                  <a:srgbClr val="FFFFFF"/>
                </a:solidFill>
                <a:effectLst/>
                <a:latin typeface="Lato" panose="020F0502020204030203" pitchFamily="34" charset="0"/>
              </a:rPr>
              <a:t>In the simulation fitness of a car increases depending on the the distance travelled without crashing.</a:t>
            </a:r>
          </a:p>
          <a:p>
            <a:r>
              <a:rPr lang="en-US" sz="1800" b="0" i="0" u="none" strike="noStrike" dirty="0">
                <a:solidFill>
                  <a:srgbClr val="FFFFFF"/>
                </a:solidFill>
                <a:effectLst/>
                <a:latin typeface="Lato" panose="020F0502020204030203" pitchFamily="34" charset="0"/>
              </a:rPr>
              <a:t>After Each generation we will be selecting the best cars and applying crossover genetics, speciation and mutation to further increase training capability.</a:t>
            </a:r>
          </a:p>
          <a:p>
            <a:r>
              <a:rPr lang="en-US" sz="1800" dirty="0">
                <a:solidFill>
                  <a:srgbClr val="FFFFFF"/>
                </a:solidFill>
                <a:latin typeface="Lato" panose="020F0502020204030203" pitchFamily="34" charset="0"/>
              </a:rPr>
              <a:t>Soon a alpha species will emerge which will be able to drive faster than others</a:t>
            </a:r>
            <a:endParaRPr lang="en-US" sz="1800" b="0" i="0" u="none" strike="noStrike" dirty="0">
              <a:solidFill>
                <a:srgbClr val="FFFFFF"/>
              </a:solidFill>
              <a:effectLst/>
              <a:latin typeface="Lato" panose="020F0502020204030203" pitchFamily="34" charset="0"/>
            </a:endParaRPr>
          </a:p>
          <a:p>
            <a:endParaRPr lang="en-US" sz="1800" b="0" i="0" u="none" strike="noStrike" dirty="0">
              <a:solidFill>
                <a:srgbClr val="FFFFFF"/>
              </a:solidFill>
              <a:effectLst/>
              <a:latin typeface="Lato" panose="020F0502020204030203" pitchFamily="34" charset="0"/>
            </a:endParaRPr>
          </a:p>
          <a:p>
            <a:endParaRPr lang="en-IN" dirty="0"/>
          </a:p>
        </p:txBody>
      </p:sp>
    </p:spTree>
    <p:extLst>
      <p:ext uri="{BB962C8B-B14F-4D97-AF65-F5344CB8AC3E}">
        <p14:creationId xmlns:p14="http://schemas.microsoft.com/office/powerpoint/2010/main" val="1762148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Sample NEAT Network</a:t>
            </a:r>
            <a:endParaRPr b="1"/>
          </a:p>
        </p:txBody>
      </p:sp>
      <p:pic>
        <p:nvPicPr>
          <p:cNvPr id="163" name="Google Shape;163;p17"/>
          <p:cNvPicPr preferRelativeResize="0"/>
          <p:nvPr/>
        </p:nvPicPr>
        <p:blipFill>
          <a:blip r:embed="rId3">
            <a:alphaModFix/>
          </a:blip>
          <a:stretch>
            <a:fillRect/>
          </a:stretch>
        </p:blipFill>
        <p:spPr>
          <a:xfrm>
            <a:off x="1297500" y="1465925"/>
            <a:ext cx="7038900" cy="3478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pic>
        <p:nvPicPr>
          <p:cNvPr id="2" name="2022-09-12 22-19-18">
            <a:hlinkClick r:id="" action="ppaction://media"/>
            <a:extLst>
              <a:ext uri="{FF2B5EF4-FFF2-40B4-BE49-F238E27FC236}">
                <a16:creationId xmlns:a16="http://schemas.microsoft.com/office/drawing/2014/main" xmlns="" id="{E7E86AF4-E215-6D79-616E-750BCDF572D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000" b="1" dirty="0" smtClean="0"/>
              <a:t>Progress Chart:</a:t>
            </a:r>
            <a:endParaRPr lang="en-US" sz="3000" b="1" dirty="0"/>
          </a:p>
        </p:txBody>
      </p:sp>
      <p:graphicFrame>
        <p:nvGraphicFramePr>
          <p:cNvPr id="5" name="Table 4"/>
          <p:cNvGraphicFramePr>
            <a:graphicFrameLocks noGrp="1"/>
          </p:cNvGraphicFramePr>
          <p:nvPr>
            <p:extLst>
              <p:ext uri="{D42A27DB-BD31-4B8C-83A1-F6EECF244321}">
                <p14:modId xmlns:p14="http://schemas.microsoft.com/office/powerpoint/2010/main" val="1199923361"/>
              </p:ext>
            </p:extLst>
          </p:nvPr>
        </p:nvGraphicFramePr>
        <p:xfrm>
          <a:off x="1553228" y="1189975"/>
          <a:ext cx="5054252" cy="3781633"/>
        </p:xfrm>
        <a:graphic>
          <a:graphicData uri="http://schemas.openxmlformats.org/drawingml/2006/table">
            <a:tbl>
              <a:tblPr firstRow="1" bandRow="1">
                <a:tableStyleId>{5C22544A-7EE6-4342-B048-85BDC9FD1C3A}</a:tableStyleId>
              </a:tblPr>
              <a:tblGrid>
                <a:gridCol w="4221515"/>
                <a:gridCol w="832737"/>
              </a:tblGrid>
              <a:tr h="451091">
                <a:tc>
                  <a:txBody>
                    <a:bodyPr/>
                    <a:lstStyle/>
                    <a:p>
                      <a:pPr algn="ctr"/>
                      <a:r>
                        <a:rPr lang="en-US" sz="2400" dirty="0" smtClean="0"/>
                        <a:t>Steps:</a:t>
                      </a:r>
                      <a:endParaRPr lang="en-US" sz="2400" dirty="0"/>
                    </a:p>
                  </a:txBody>
                  <a:tcPr/>
                </a:tc>
                <a:tc>
                  <a:txBody>
                    <a:bodyPr/>
                    <a:lstStyle/>
                    <a:p>
                      <a:pPr algn="ctr"/>
                      <a:r>
                        <a:rPr lang="en-US" sz="1000" dirty="0" smtClean="0"/>
                        <a:t>Status</a:t>
                      </a:r>
                      <a:endParaRPr lang="en-US" sz="1000" dirty="0"/>
                    </a:p>
                  </a:txBody>
                  <a:tcPr/>
                </a:tc>
              </a:tr>
              <a:tr h="474919">
                <a:tc>
                  <a:txBody>
                    <a:bodyPr/>
                    <a:lstStyle/>
                    <a:p>
                      <a:r>
                        <a:rPr lang="en-US" sz="1800" dirty="0" smtClean="0"/>
                        <a:t>1. Map generation</a:t>
                      </a:r>
                    </a:p>
                  </a:txBody>
                  <a:tcPr/>
                </a:tc>
                <a:tc>
                  <a:txBody>
                    <a:bodyPr/>
                    <a:lstStyle/>
                    <a:p>
                      <a:endParaRPr lang="en-US" dirty="0"/>
                    </a:p>
                  </a:txBody>
                  <a:tcPr>
                    <a:solidFill>
                      <a:srgbClr val="00B050"/>
                    </a:solidFill>
                  </a:tcPr>
                </a:tc>
              </a:tr>
              <a:tr h="474919">
                <a:tc>
                  <a:txBody>
                    <a:bodyPr/>
                    <a:lstStyle/>
                    <a:p>
                      <a:r>
                        <a:rPr lang="en-US" sz="1800" dirty="0" smtClean="0"/>
                        <a:t>2.</a:t>
                      </a:r>
                      <a:r>
                        <a:rPr lang="en-US" sz="1800" baseline="0" dirty="0" smtClean="0"/>
                        <a:t> NEAT implementation</a:t>
                      </a:r>
                      <a:endParaRPr lang="en-US" sz="1800" dirty="0" smtClean="0"/>
                    </a:p>
                  </a:txBody>
                  <a:tcPr/>
                </a:tc>
                <a:tc>
                  <a:txBody>
                    <a:bodyPr/>
                    <a:lstStyle/>
                    <a:p>
                      <a:endParaRPr lang="en-US" dirty="0"/>
                    </a:p>
                  </a:txBody>
                  <a:tcPr>
                    <a:solidFill>
                      <a:srgbClr val="00B050"/>
                    </a:solidFill>
                  </a:tcPr>
                </a:tc>
              </a:tr>
              <a:tr h="474919">
                <a:tc>
                  <a:txBody>
                    <a:bodyPr/>
                    <a:lstStyle/>
                    <a:p>
                      <a:r>
                        <a:rPr lang="en-US" sz="1800" dirty="0" smtClean="0"/>
                        <a:t>3. Pygame implementation</a:t>
                      </a:r>
                      <a:endParaRPr lang="en-US" sz="1800" dirty="0"/>
                    </a:p>
                  </a:txBody>
                  <a:tcPr/>
                </a:tc>
                <a:tc>
                  <a:txBody>
                    <a:bodyPr/>
                    <a:lstStyle/>
                    <a:p>
                      <a:endParaRPr lang="en-US" dirty="0"/>
                    </a:p>
                  </a:txBody>
                  <a:tcPr>
                    <a:solidFill>
                      <a:srgbClr val="00B050"/>
                    </a:solidFill>
                  </a:tcPr>
                </a:tc>
              </a:tr>
              <a:tr h="474919">
                <a:tc>
                  <a:txBody>
                    <a:bodyPr/>
                    <a:lstStyle/>
                    <a:p>
                      <a:r>
                        <a:rPr lang="en-US" sz="1800" dirty="0" smtClean="0"/>
                        <a:t>4. Conversion to executable file</a:t>
                      </a:r>
                      <a:r>
                        <a:rPr lang="en-US" sz="1800" baseline="0" dirty="0" smtClean="0"/>
                        <a:t> </a:t>
                      </a:r>
                      <a:endParaRPr lang="en-US" sz="1800" dirty="0"/>
                    </a:p>
                  </a:txBody>
                  <a:tcPr/>
                </a:tc>
                <a:tc>
                  <a:txBody>
                    <a:bodyPr/>
                    <a:lstStyle/>
                    <a:p>
                      <a:endParaRPr lang="en-US" dirty="0"/>
                    </a:p>
                  </a:txBody>
                  <a:tcPr>
                    <a:solidFill>
                      <a:srgbClr val="00B050"/>
                    </a:solidFill>
                  </a:tcPr>
                </a:tc>
              </a:tr>
              <a:tr h="474919">
                <a:tc>
                  <a:txBody>
                    <a:bodyPr/>
                    <a:lstStyle/>
                    <a:p>
                      <a:r>
                        <a:rPr lang="en-US" sz="1800" dirty="0" smtClean="0"/>
                        <a:t>5. Version 1.0 testing</a:t>
                      </a:r>
                      <a:endParaRPr lang="en-US" sz="1800" dirty="0"/>
                    </a:p>
                  </a:txBody>
                  <a:tcPr/>
                </a:tc>
                <a:tc>
                  <a:txBody>
                    <a:bodyPr/>
                    <a:lstStyle/>
                    <a:p>
                      <a:endParaRPr lang="en-US" dirty="0"/>
                    </a:p>
                  </a:txBody>
                  <a:tcPr>
                    <a:solidFill>
                      <a:srgbClr val="00B050"/>
                    </a:solidFill>
                  </a:tcPr>
                </a:tc>
              </a:tr>
              <a:tr h="474919">
                <a:tc>
                  <a:txBody>
                    <a:bodyPr/>
                    <a:lstStyle/>
                    <a:p>
                      <a:r>
                        <a:rPr lang="en-US" sz="1800" dirty="0" smtClean="0"/>
                        <a:t>6</a:t>
                      </a:r>
                      <a:r>
                        <a:rPr lang="en-US" sz="1800" dirty="0" smtClean="0"/>
                        <a:t>.</a:t>
                      </a:r>
                      <a:r>
                        <a:rPr lang="en-US" sz="1800" baseline="0" dirty="0" smtClean="0"/>
                        <a:t> Simulation Speed adjustable</a:t>
                      </a:r>
                      <a:endParaRPr lang="en-US" sz="1800" dirty="0"/>
                    </a:p>
                  </a:txBody>
                  <a:tcPr/>
                </a:tc>
                <a:tc>
                  <a:txBody>
                    <a:bodyPr/>
                    <a:lstStyle/>
                    <a:p>
                      <a:endParaRPr lang="en-US" dirty="0"/>
                    </a:p>
                  </a:txBody>
                  <a:tcPr>
                    <a:solidFill>
                      <a:srgbClr val="FF0000"/>
                    </a:solidFill>
                  </a:tcPr>
                </a:tc>
              </a:tr>
              <a:tr h="474919">
                <a:tc>
                  <a:txBody>
                    <a:bodyPr/>
                    <a:lstStyle/>
                    <a:p>
                      <a:r>
                        <a:rPr lang="en-US" sz="1800" dirty="0" smtClean="0"/>
                        <a:t>7. Simulation parameters adjustable</a:t>
                      </a:r>
                      <a:endParaRPr lang="en-US" sz="1800" dirty="0"/>
                    </a:p>
                  </a:txBody>
                  <a:tcPr/>
                </a:tc>
                <a:tc>
                  <a:txBody>
                    <a:bodyPr/>
                    <a:lstStyle/>
                    <a:p>
                      <a:endParaRPr lang="en-US" dirty="0"/>
                    </a:p>
                  </a:txBody>
                  <a:tcPr>
                    <a:solidFill>
                      <a:srgbClr val="FF0000"/>
                    </a:solidFill>
                  </a:tcPr>
                </a:tc>
              </a:tr>
            </a:tbl>
          </a:graphicData>
        </a:graphic>
      </p:graphicFrame>
    </p:spTree>
    <p:extLst>
      <p:ext uri="{BB962C8B-B14F-4D97-AF65-F5344CB8AC3E}">
        <p14:creationId xmlns:p14="http://schemas.microsoft.com/office/powerpoint/2010/main" val="4111501383"/>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269</Words>
  <Application>Microsoft Office PowerPoint</Application>
  <PresentationFormat>On-screen Show (16:9)</PresentationFormat>
  <Paragraphs>33</Paragraphs>
  <Slides>8</Slides>
  <Notes>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Montserrat</vt:lpstr>
      <vt:lpstr>Lato</vt:lpstr>
      <vt:lpstr>Arial</vt:lpstr>
      <vt:lpstr>Focus</vt:lpstr>
      <vt:lpstr>Self-Driving AI Car Simulation</vt:lpstr>
      <vt:lpstr>Simulation</vt:lpstr>
      <vt:lpstr>What is NEAT?</vt:lpstr>
      <vt:lpstr>Map Generation</vt:lpstr>
      <vt:lpstr>Model Details</vt:lpstr>
      <vt:lpstr>Sample NEAT Network</vt:lpstr>
      <vt:lpstr>PowerPoint Presentation</vt:lpstr>
      <vt:lpstr>Progress Chart: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Self-Driving AI Car Simulation</dc:title>
  <cp:lastModifiedBy>harmanjeet singh</cp:lastModifiedBy>
  <cp:revision>10</cp:revision>
  <dcterms:modified xsi:type="dcterms:W3CDTF">2022-09-14T07:49:55Z</dcterms:modified>
</cp:coreProperties>
</file>